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7"/>
  </p:notesMasterIdLst>
  <p:handoutMasterIdLst>
    <p:handoutMasterId r:id="rId18"/>
  </p:handoutMasterIdLst>
  <p:sldIdLst>
    <p:sldId id="256" r:id="rId3"/>
    <p:sldId id="271" r:id="rId4"/>
    <p:sldId id="274" r:id="rId5"/>
    <p:sldId id="272" r:id="rId6"/>
    <p:sldId id="277" r:id="rId7"/>
    <p:sldId id="279" r:id="rId8"/>
    <p:sldId id="278" r:id="rId9"/>
    <p:sldId id="283" r:id="rId10"/>
    <p:sldId id="280" r:id="rId11"/>
    <p:sldId id="281" r:id="rId12"/>
    <p:sldId id="276" r:id="rId13"/>
    <p:sldId id="282" r:id="rId14"/>
    <p:sldId id="264" r:id="rId15"/>
    <p:sldId id="25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C841C"/>
    <a:srgbClr val="EC821C"/>
    <a:srgbClr val="E49C9E"/>
    <a:srgbClr val="FF9900"/>
    <a:srgbClr val="156635"/>
    <a:srgbClr val="762123"/>
    <a:srgbClr val="CBF5DC"/>
    <a:srgbClr val="93E9B6"/>
    <a:srgbClr val="F6C798"/>
    <a:srgbClr val="1568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282" y="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C6B5FEC-6F19-4AFF-BB60-956F806FEA50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ESA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54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0997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11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57064B-0D88-4617-A3BE-B681A4B666AD}" type="datetimeFigureOut">
              <a:rPr lang="en-US" smtClean="0"/>
              <a:pPr/>
              <a:t>7/16/2014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0054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83" r:id="rId7"/>
    <p:sldLayoutId id="2147483684" r:id="rId8"/>
    <p:sldLayoutId id="2147483685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17.jpe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Africa RISING ESA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2200" y="4038600"/>
            <a:ext cx="4575175" cy="1219200"/>
          </a:xfrm>
        </p:spPr>
        <p:txBody>
          <a:bodyPr/>
          <a:lstStyle/>
          <a:p>
            <a:pPr marL="628650" indent="-514350"/>
            <a:r>
              <a:rPr lang="en-GB" dirty="0" smtClean="0"/>
              <a:t>I. Hoeschle-Zeledon</a:t>
            </a:r>
          </a:p>
          <a:p>
            <a:pPr marL="628650" indent="-514350"/>
            <a:r>
              <a:rPr lang="en-GB" dirty="0" smtClean="0"/>
              <a:t>Coordinator</a:t>
            </a:r>
          </a:p>
          <a:p>
            <a:r>
              <a:rPr lang="en-GB" dirty="0" smtClean="0"/>
              <a:t>IITA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971800" y="990600"/>
            <a:ext cx="5638800" cy="381000"/>
          </a:xfrm>
        </p:spPr>
        <p:txBody>
          <a:bodyPr/>
          <a:lstStyle/>
          <a:p>
            <a:r>
              <a:rPr lang="en-US" sz="2400" dirty="0" smtClean="0"/>
              <a:t>Theory of change: Kongwa/Kiteto example</a:t>
            </a:r>
            <a:endParaRPr lang="en-US" sz="2400" dirty="0"/>
          </a:p>
        </p:txBody>
      </p:sp>
      <p:sp>
        <p:nvSpPr>
          <p:cNvPr id="4" name="Bevel 3"/>
          <p:cNvSpPr/>
          <p:nvPr/>
        </p:nvSpPr>
        <p:spPr>
          <a:xfrm>
            <a:off x="152400" y="1452783"/>
            <a:ext cx="533400" cy="1404717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Impacts</a:t>
            </a:r>
            <a:endParaRPr lang="en-US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2155" y="1436321"/>
            <a:ext cx="7179310" cy="10020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36605" y="1693364"/>
            <a:ext cx="7090410" cy="668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Small holder farm </a:t>
            </a: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households,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especially women and children move out of poverty and food and nutritional insecurity, while maintaining </a:t>
            </a:r>
            <a:r>
              <a:rPr lang="en-US" sz="1200" b="1" dirty="0" smtClean="0">
                <a:effectLst/>
                <a:latin typeface="Calibri"/>
                <a:ea typeface="Calibri"/>
                <a:cs typeface="Times New Roman"/>
              </a:rPr>
              <a:t>and/or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improving ecosystem stability and overall agricultural productivity</a:t>
            </a:r>
            <a:endParaRPr lang="en-US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92155" y="1452783"/>
            <a:ext cx="2377440" cy="13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Development Impact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8045538" y="1436320"/>
            <a:ext cx="869862" cy="1421180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Sphere of interest</a:t>
            </a:r>
            <a:endParaRPr lang="en-US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Bevel 8"/>
          <p:cNvSpPr/>
          <p:nvPr/>
        </p:nvSpPr>
        <p:spPr>
          <a:xfrm>
            <a:off x="152400" y="2954040"/>
            <a:ext cx="533400" cy="1466850"/>
          </a:xfrm>
          <a:prstGeom prst="bevel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  <a:lumMod val="65000"/>
                  <a:lumOff val="35000"/>
                </a:schemeClr>
              </a:gs>
              <a:gs pos="100000">
                <a:schemeClr val="accent5">
                  <a:lumMod val="40000"/>
                  <a:lumOff val="60000"/>
                  <a:shade val="100000"/>
                  <a:satMod val="115000"/>
                  <a:alpha val="53000"/>
                </a:schemeClr>
              </a:gs>
            </a:gsLst>
            <a:lin ang="16200000" scaled="1"/>
            <a:tileRect/>
          </a:gradFill>
          <a:ln w="25400" cap="flat" cmpd="sng" algn="ctr">
            <a:solidFill>
              <a:schemeClr val="accent3">
                <a:lumMod val="50000"/>
              </a:schemeClr>
            </a:solidFill>
            <a:prstDash val="solid"/>
          </a:ln>
          <a:effectLst/>
        </p:spPr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Outcomes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152400" y="4614858"/>
            <a:ext cx="533400" cy="2081216"/>
          </a:xfrm>
          <a:prstGeom prst="bevel">
            <a:avLst/>
          </a:prstGeom>
          <a:gradFill flip="none" rotWithShape="1">
            <a:gsLst>
              <a:gs pos="65400">
                <a:schemeClr val="accent2">
                  <a:lumMod val="83000"/>
                  <a:lumOff val="17000"/>
                </a:schemeClr>
              </a:gs>
              <a:gs pos="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90000"/>
                  <a:lumOff val="10000"/>
                </a:schemeClr>
              </a:gs>
            </a:gsLst>
            <a:lin ang="5400000" scaled="1"/>
            <a:tileRect/>
          </a:gradFill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Outputs and activities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2101" y="3505201"/>
            <a:ext cx="7189366" cy="1104266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88035" y="2514600"/>
            <a:ext cx="7175426" cy="914401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82102" y="4706088"/>
            <a:ext cx="7189366" cy="1046857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0859" y="5810250"/>
            <a:ext cx="7183433" cy="923925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17370" y="2580112"/>
            <a:ext cx="2377440" cy="1571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Project level outcomes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827603" y="2820657"/>
            <a:ext cx="3533775" cy="608344"/>
          </a:xfrm>
          <a:prstGeom prst="rect">
            <a:avLst/>
          </a:prstGeom>
          <a:gradFill>
            <a:gsLst>
              <a:gs pos="0">
                <a:schemeClr val="accent5">
                  <a:shade val="30000"/>
                  <a:satMod val="115000"/>
                  <a:lumMod val="55000"/>
                  <a:lumOff val="45000"/>
                </a:schemeClr>
              </a:gs>
              <a:gs pos="100000">
                <a:schemeClr val="accent5">
                  <a:alpha val="80000"/>
                  <a:lumMod val="20000"/>
                  <a:lumOff val="80000"/>
                </a:schemeClr>
              </a:gs>
            </a:gsLst>
            <a:lin ang="16200000" scaled="1"/>
          </a:gra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914400" marR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Outcome 1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Increased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 food and cash crop production in maize –</a:t>
            </a:r>
            <a:r>
              <a:rPr lang="en-US" sz="1100" b="1" dirty="0" smtClean="0">
                <a:ea typeface="Calibri"/>
                <a:cs typeface="Times New Roman"/>
              </a:rPr>
              <a:t>legume </a:t>
            </a:r>
            <a:r>
              <a:rPr lang="en-US" sz="1100" b="1" smtClean="0">
                <a:ea typeface="Calibri"/>
                <a:cs typeface="Times New Roman"/>
              </a:rPr>
              <a:t>–</a:t>
            </a:r>
            <a:r>
              <a:rPr lang="en-US" sz="1100" b="1" smtClean="0">
                <a:effectLst/>
                <a:latin typeface="Calibri"/>
                <a:ea typeface="Calibri"/>
                <a:cs typeface="Times New Roman"/>
              </a:rPr>
              <a:t> livestock </a:t>
            </a: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farming systems 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404094" y="2820657"/>
            <a:ext cx="3522921" cy="608344"/>
          </a:xfrm>
          <a:prstGeom prst="rect">
            <a:avLst/>
          </a:prstGeom>
          <a:gradFill>
            <a:gsLst>
              <a:gs pos="0">
                <a:schemeClr val="accent5">
                  <a:shade val="30000"/>
                  <a:satMod val="115000"/>
                  <a:lumMod val="55000"/>
                  <a:lumOff val="45000"/>
                </a:schemeClr>
              </a:gs>
              <a:gs pos="100000">
                <a:schemeClr val="accent5">
                  <a:alpha val="80000"/>
                  <a:lumMod val="20000"/>
                  <a:lumOff val="80000"/>
                </a:schemeClr>
              </a:gs>
            </a:gsLst>
            <a:lin ang="16200000" scaled="1"/>
          </a:gra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914400" marR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Outcome 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Improved land productivity and agro-ecology robustness support productive and sustainable agriculture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833583" y="3522198"/>
            <a:ext cx="2711133" cy="2551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Pre-conditions in </a:t>
            </a: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action site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817370" y="3810000"/>
            <a:ext cx="1638300" cy="790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 smtClean="0">
                <a:latin typeface="Calibri"/>
                <a:ea typeface="Calibri"/>
                <a:cs typeface="Times New Roman"/>
              </a:rPr>
              <a:t>A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ccess </a:t>
            </a: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to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improved seed, innovations, information, markets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584257" y="3810000"/>
            <a:ext cx="1724025" cy="790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Farmer organizations are functional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and supportive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461244" y="3814445"/>
            <a:ext cx="1571625" cy="790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Existing land tenure systems support farm to landscape level interventions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185269" y="3814445"/>
            <a:ext cx="1638300" cy="790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Government policy is supportive of investment in agriculture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827603" y="4791704"/>
            <a:ext cx="1797612" cy="1630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Project outputs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752623" y="5810250"/>
            <a:ext cx="260017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smtClean="0">
                <a:effectLst/>
                <a:latin typeface="Calibri"/>
                <a:ea typeface="Calibri"/>
                <a:cs typeface="Times New Roman"/>
              </a:rPr>
              <a:t>Pre-conditions </a:t>
            </a: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amongst project partners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817370" y="5055131"/>
            <a:ext cx="1821055" cy="67188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"/>
                  <a:lumOff val="98000"/>
                </a:schemeClr>
              </a:gs>
              <a:gs pos="52000">
                <a:schemeClr val="accent2">
                  <a:lumMod val="77000"/>
                  <a:lumOff val="23000"/>
                </a:schemeClr>
              </a:gs>
              <a:gs pos="100000">
                <a:schemeClr val="accent2">
                  <a:lumMod val="84000"/>
                  <a:lumOff val="16000"/>
                  <a:alpha val="79000"/>
                </a:schemeClr>
              </a:gs>
            </a:gsLst>
            <a:lin ang="5400000" scaled="0"/>
            <a:tileRect r="-100000" b="-1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effectLst/>
                <a:latin typeface="Calibri"/>
                <a:ea typeface="Calibri"/>
                <a:cs typeface="Times New Roman"/>
              </a:rPr>
              <a:t>Output 1</a:t>
            </a:r>
            <a:endParaRPr lang="en-US" sz="900" dirty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effectLst/>
                <a:latin typeface="Calibri"/>
                <a:ea typeface="Calibri"/>
                <a:cs typeface="Times New Roman"/>
              </a:rPr>
              <a:t>Improved varieties of maize and grain legumes introduced and evaluated</a:t>
            </a:r>
            <a:endParaRPr lang="en-US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2686050" y="5051442"/>
            <a:ext cx="1752600" cy="67188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0000">
                <a:schemeClr val="accent2">
                  <a:lumMod val="32000"/>
                  <a:lumOff val="68000"/>
                </a:schemeClr>
              </a:gs>
              <a:gs pos="100000">
                <a:schemeClr val="accent2">
                  <a:lumMod val="7000"/>
                  <a:lumOff val="93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effectLst/>
                <a:latin typeface="Calibri"/>
                <a:ea typeface="Calibri"/>
                <a:cs typeface="Times New Roman"/>
              </a:rPr>
              <a:t>Output 2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effectLst/>
                <a:latin typeface="Calibri"/>
                <a:ea typeface="Calibri"/>
                <a:cs typeface="Times New Roman"/>
              </a:rPr>
              <a:t>Integrated soil fertility and water management options implemented and validated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02447" y="5013176"/>
            <a:ext cx="1869778" cy="710146"/>
          </a:xfrm>
          <a:prstGeom prst="rect">
            <a:avLst/>
          </a:prstGeom>
          <a:gradFill flip="none" rotWithShape="1">
            <a:gsLst>
              <a:gs pos="2000">
                <a:schemeClr val="accent2"/>
              </a:gs>
              <a:gs pos="50000">
                <a:schemeClr val="accent2">
                  <a:lumMod val="29000"/>
                  <a:lumOff val="71000"/>
                </a:schemeClr>
              </a:gs>
              <a:gs pos="100000">
                <a:schemeClr val="accent2">
                  <a:lumMod val="11000"/>
                  <a:lumOff val="89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effectLst/>
                <a:latin typeface="Calibri"/>
                <a:ea typeface="Calibri"/>
                <a:cs typeface="Times New Roman"/>
              </a:rPr>
              <a:t>Output </a:t>
            </a:r>
            <a:r>
              <a:rPr lang="en-US" sz="900" b="1" dirty="0" smtClean="0">
                <a:effectLst/>
                <a:latin typeface="Calibri"/>
                <a:ea typeface="Calibri"/>
                <a:cs typeface="Times New Roman"/>
              </a:rPr>
              <a:t>3</a:t>
            </a:r>
            <a:endParaRPr lang="en-US" sz="1100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effectLst/>
                <a:latin typeface="Calibri"/>
                <a:ea typeface="Calibri"/>
                <a:cs typeface="Times New Roman"/>
              </a:rPr>
              <a:t>Improved rangeland </a:t>
            </a:r>
            <a:r>
              <a:rPr lang="en-US" sz="900" b="1" dirty="0">
                <a:effectLst/>
                <a:latin typeface="Calibri"/>
                <a:ea typeface="Calibri"/>
                <a:cs typeface="Times New Roman"/>
              </a:rPr>
              <a:t>management </a:t>
            </a:r>
            <a:r>
              <a:rPr lang="en-US" sz="900" b="1" dirty="0" smtClean="0">
                <a:effectLst/>
                <a:latin typeface="Calibri"/>
                <a:ea typeface="Calibri"/>
                <a:cs typeface="Times New Roman"/>
              </a:rPr>
              <a:t> practices for higher pasture quality  validated and promoted</a:t>
            </a:r>
            <a:endParaRPr lang="en-US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534961" y="6048375"/>
            <a:ext cx="1333500" cy="647699"/>
          </a:xfrm>
          <a:prstGeom prst="rect">
            <a:avLst/>
          </a:prstGeom>
          <a:solidFill>
            <a:srgbClr val="D45A6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Team operations are at optimum and well supported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851103" y="6057900"/>
            <a:ext cx="1590675" cy="638174"/>
          </a:xfrm>
          <a:prstGeom prst="rect">
            <a:avLst/>
          </a:prstGeom>
          <a:solidFill>
            <a:srgbClr val="D45A6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High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quality and motivated staff 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6423092" y="5013176"/>
            <a:ext cx="1445370" cy="71383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0000">
                <a:schemeClr val="accent2">
                  <a:lumMod val="30000"/>
                  <a:lumOff val="70000"/>
                </a:schemeClr>
              </a:gs>
              <a:gs pos="100000">
                <a:schemeClr val="accent2">
                  <a:lumMod val="0"/>
                  <a:lumOff val="100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effectLst/>
                <a:latin typeface="Calibri"/>
                <a:ea typeface="Calibri"/>
                <a:cs typeface="Times New Roman"/>
              </a:rPr>
              <a:t>Output 4</a:t>
            </a:r>
            <a:r>
              <a:rPr lang="en-US" sz="1100" dirty="0">
                <a:latin typeface="Calibri"/>
                <a:ea typeface="Calibri"/>
                <a:cs typeface="Times New Roman"/>
              </a:rPr>
              <a:t> </a:t>
            </a:r>
            <a:r>
              <a:rPr lang="en-US" sz="1100" dirty="0" smtClean="0">
                <a:latin typeface="Calibri"/>
                <a:ea typeface="Calibri"/>
                <a:cs typeface="Times New Roman"/>
              </a:rPr>
              <a:t>    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effectLst/>
                <a:latin typeface="Calibri"/>
                <a:ea typeface="Calibri"/>
                <a:cs typeface="Times New Roman"/>
              </a:rPr>
              <a:t>Improved post-harvest handling technologies introduced and validated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978222" y="6057900"/>
            <a:ext cx="1781175" cy="638174"/>
          </a:xfrm>
          <a:prstGeom prst="rect">
            <a:avLst/>
          </a:prstGeom>
          <a:solidFill>
            <a:srgbClr val="D45A6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Strong M&amp;E </a:t>
            </a: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and learning in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place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833584" y="6057900"/>
            <a:ext cx="2057400" cy="638174"/>
          </a:xfrm>
          <a:prstGeom prst="rect">
            <a:avLst/>
          </a:prstGeom>
          <a:solidFill>
            <a:srgbClr val="D45A6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Novel </a:t>
            </a:r>
            <a:r>
              <a:rPr lang="en-US" sz="1100" b="1" dirty="0" smtClean="0">
                <a:effectLst/>
                <a:latin typeface="Calibri"/>
                <a:ea typeface="Calibri"/>
                <a:cs typeface="Times New Roman"/>
              </a:rPr>
              <a:t>multi-disciplinary research approaches used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44408" y="2996952"/>
            <a:ext cx="504056" cy="1646535"/>
          </a:xfrm>
          <a:prstGeom prst="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  <a:lumMod val="65000"/>
                  <a:lumOff val="35000"/>
                </a:schemeClr>
              </a:gs>
              <a:gs pos="100000">
                <a:schemeClr val="accent5">
                  <a:alpha val="80000"/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8246774" y="4730156"/>
            <a:ext cx="466111" cy="1965919"/>
          </a:xfrm>
          <a:prstGeom prst="rect">
            <a:avLst/>
          </a:prstGeom>
          <a:gradFill>
            <a:gsLst>
              <a:gs pos="0">
                <a:schemeClr val="accent2">
                  <a:lumMod val="5000"/>
                  <a:lumOff val="95000"/>
                  <a:alpha val="0"/>
                </a:schemeClr>
              </a:gs>
              <a:gs pos="100000">
                <a:schemeClr val="accent2"/>
              </a:gs>
            </a:gsLst>
            <a:lin ang="5400000" scaled="0"/>
          </a:gradFill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8282053" y="2996952"/>
            <a:ext cx="402590" cy="1612515"/>
          </a:xfrm>
          <a:prstGeom prst="rect">
            <a:avLst/>
          </a:prstGeom>
          <a:solidFill>
            <a:schemeClr val="accent3">
              <a:lumMod val="75000"/>
              <a:alpha val="1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vert270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Sphere of influence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8262280" y="4791704"/>
            <a:ext cx="50072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vert270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dirty="0">
                <a:effectLst/>
                <a:latin typeface="Calibri"/>
                <a:ea typeface="Calibri"/>
                <a:cs typeface="Times New Roman"/>
              </a:rPr>
              <a:t>Sphere of action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9" name="Rectangle 44"/>
          <p:cNvSpPr>
            <a:spLocks noChangeArrowheads="1"/>
          </p:cNvSpPr>
          <p:nvPr/>
        </p:nvSpPr>
        <p:spPr bwMode="auto">
          <a:xfrm>
            <a:off x="2895600" y="923924"/>
            <a:ext cx="5257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52"/>
          <p:cNvSpPr>
            <a:spLocks noChangeArrowheads="1"/>
          </p:cNvSpPr>
          <p:nvPr/>
        </p:nvSpPr>
        <p:spPr bwMode="auto">
          <a:xfrm>
            <a:off x="152400" y="1981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54"/>
          <p:cNvSpPr>
            <a:spLocks noChangeArrowheads="1"/>
          </p:cNvSpPr>
          <p:nvPr/>
        </p:nvSpPr>
        <p:spPr bwMode="auto">
          <a:xfrm>
            <a:off x="152400" y="2438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925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533400"/>
          </a:xfrm>
        </p:spPr>
        <p:txBody>
          <a:bodyPr/>
          <a:lstStyle/>
          <a:p>
            <a:r>
              <a:rPr lang="en-GB" sz="3200" dirty="0" smtClean="0"/>
              <a:t>Achievements</a:t>
            </a:r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Focus on RO1: Situation analysis to set base for RO2</a:t>
            </a:r>
          </a:p>
          <a:p>
            <a:r>
              <a:rPr lang="en-GB" sz="2000" dirty="0" smtClean="0"/>
              <a:t>site selection; establishment of </a:t>
            </a:r>
            <a:r>
              <a:rPr lang="en-GB" sz="2000" dirty="0" smtClean="0"/>
              <a:t>R4D/Innovation </a:t>
            </a:r>
            <a:r>
              <a:rPr lang="en-GB" sz="2000" dirty="0" smtClean="0"/>
              <a:t>Platforms; baseline surveys; detailed farming systems analysis for construction of farm typologies; identification of constraints and entry points for intensification; analysis of constraints to adoption</a:t>
            </a:r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RO2: Integrated systems improvement</a:t>
            </a:r>
          </a:p>
          <a:p>
            <a:r>
              <a:rPr lang="en-GB" sz="2000" dirty="0" smtClean="0"/>
              <a:t>solid partnerships established for research implementation; demonstration of technologies and their combinations for SI (crops, livestock, land/water management, post-harvest protection and value addition); most appropriate technologies highlighted for further study and potential dissemination; identification and inclusion of emerging research challenges (e.g. MLND)</a:t>
            </a:r>
          </a:p>
          <a:p>
            <a:r>
              <a:rPr lang="en-GB" sz="2000" dirty="0" smtClean="0">
                <a:solidFill>
                  <a:srgbClr val="00B050"/>
                </a:solidFill>
              </a:rPr>
              <a:t>Stepwise approach in terms of technologies and sites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9200"/>
            <a:ext cx="7772400" cy="685800"/>
          </a:xfrm>
        </p:spPr>
        <p:txBody>
          <a:bodyPr/>
          <a:lstStyle/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RO3: Scaling and delivery</a:t>
            </a:r>
          </a:p>
          <a:p>
            <a:r>
              <a:rPr lang="en-GB" sz="2000" dirty="0" smtClean="0"/>
              <a:t>assessment of scalability of technologies (documentation in progress); partnerships with development partners; R4D platforms as vehicle for scaling and dissemination established; regular field days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RO4: M&amp;E</a:t>
            </a:r>
          </a:p>
          <a:p>
            <a:r>
              <a:rPr lang="en-GB" sz="2000" dirty="0" smtClean="0"/>
              <a:t>reporting against 8 FtF indicators for project impact; discussion on SI indicators initiated; custom indicators established in log frame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620000" cy="762000"/>
          </a:xfrm>
        </p:spPr>
        <p:txBody>
          <a:bodyPr/>
          <a:lstStyle/>
          <a:p>
            <a:pPr algn="ctr"/>
            <a:r>
              <a:rPr lang="en-US" sz="3600" dirty="0"/>
              <a:t>Acknowledge </a:t>
            </a:r>
            <a:r>
              <a:rPr lang="en-US" sz="3600" dirty="0" smtClean="0"/>
              <a:t>ESA key partners</a:t>
            </a:r>
            <a:endParaRPr lang="en-US" sz="3600" dirty="0"/>
          </a:p>
        </p:txBody>
      </p:sp>
      <p:grpSp>
        <p:nvGrpSpPr>
          <p:cNvPr id="2" name="Group 1"/>
          <p:cNvGrpSpPr/>
          <p:nvPr/>
        </p:nvGrpSpPr>
        <p:grpSpPr>
          <a:xfrm>
            <a:off x="1066800" y="4444892"/>
            <a:ext cx="7012174" cy="2154534"/>
            <a:chOff x="1066800" y="4444892"/>
            <a:chExt cx="7012174" cy="215453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5819782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3751" y="5867781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8139" y="5057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8117" y="5858027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9905" y="6036725"/>
              <a:ext cx="1507513" cy="5627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1066800" y="5148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4444892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5553" y="5191403"/>
              <a:ext cx="1569447" cy="675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67000" y="990600"/>
            <a:ext cx="3962400" cy="533400"/>
          </a:xfrm>
        </p:spPr>
        <p:txBody>
          <a:bodyPr/>
          <a:lstStyle/>
          <a:p>
            <a:r>
              <a:rPr lang="en-GB" sz="2400" dirty="0" smtClean="0"/>
              <a:t>Where we work: Tanzania</a:t>
            </a:r>
            <a:endParaRPr lang="en-US" sz="24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0" y="1556792"/>
            <a:ext cx="6048672" cy="5301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0" y="2590800"/>
            <a:ext cx="2286000" cy="984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400" dirty="0" smtClean="0"/>
              <a:t>Kongwa: </a:t>
            </a:r>
            <a:r>
              <a:rPr lang="en-US" sz="1400" dirty="0" err="1" smtClean="0"/>
              <a:t>Chitego</a:t>
            </a:r>
            <a:r>
              <a:rPr lang="en-US" sz="1400" dirty="0" smtClean="0"/>
              <a:t>, </a:t>
            </a:r>
            <a:r>
              <a:rPr lang="en-US" sz="1400" dirty="0" err="1" smtClean="0"/>
              <a:t>Moleti</a:t>
            </a:r>
            <a:r>
              <a:rPr lang="en-US" sz="1400" dirty="0" smtClean="0"/>
              <a:t>, </a:t>
            </a:r>
            <a:r>
              <a:rPr lang="en-US" sz="1400" dirty="0" err="1" smtClean="0"/>
              <a:t>Mlala</a:t>
            </a:r>
            <a:r>
              <a:rPr lang="en-US" sz="1400" dirty="0" smtClean="0"/>
              <a:t> , </a:t>
            </a:r>
            <a:r>
              <a:rPr lang="en-US" sz="1400" dirty="0" err="1" smtClean="0"/>
              <a:t>Laikala</a:t>
            </a:r>
            <a:r>
              <a:rPr lang="en-US" sz="1400" dirty="0" smtClean="0"/>
              <a:t> villages</a:t>
            </a:r>
          </a:p>
          <a:p>
            <a:r>
              <a:rPr lang="en-US" sz="1400" dirty="0" smtClean="0"/>
              <a:t>Kiteto: </a:t>
            </a:r>
            <a:r>
              <a:rPr lang="en-US" sz="1400" dirty="0" err="1" smtClean="0"/>
              <a:t>Njoro</a:t>
            </a:r>
            <a:r>
              <a:rPr lang="en-US" sz="1400" dirty="0" smtClean="0"/>
              <a:t> village</a:t>
            </a:r>
          </a:p>
        </p:txBody>
      </p:sp>
      <p:pic>
        <p:nvPicPr>
          <p:cNvPr id="5" name="Picture 4" descr="C:\Users\izeledon\AppData\Local\Microsoft\Windows\Temporary Internet Files\Content.Outlook\N67X2962\Map1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447800"/>
            <a:ext cx="1905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858000" y="1600200"/>
            <a:ext cx="1828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Babati: </a:t>
            </a:r>
            <a:r>
              <a:rPr lang="en-US" sz="1400" dirty="0" err="1" smtClean="0"/>
              <a:t>Sabilo</a:t>
            </a:r>
            <a:r>
              <a:rPr lang="en-US" sz="1400" dirty="0" smtClean="0"/>
              <a:t>, Long,  </a:t>
            </a:r>
            <a:r>
              <a:rPr lang="en-US" sz="1400" dirty="0" err="1" smtClean="0"/>
              <a:t>Seloto</a:t>
            </a:r>
            <a:r>
              <a:rPr lang="en-US" sz="1400" dirty="0" smtClean="0"/>
              <a:t> , </a:t>
            </a:r>
            <a:r>
              <a:rPr lang="en-US" sz="1400" dirty="0" err="1" smtClean="0"/>
              <a:t>Hallu</a:t>
            </a:r>
            <a:r>
              <a:rPr lang="en-US" sz="1400" dirty="0" smtClean="0"/>
              <a:t>, </a:t>
            </a:r>
            <a:r>
              <a:rPr lang="en-US" sz="1400" dirty="0" err="1" smtClean="0"/>
              <a:t>Matufa</a:t>
            </a:r>
            <a:r>
              <a:rPr lang="en-US" sz="1400" dirty="0" smtClean="0"/>
              <a:t>, </a:t>
            </a:r>
            <a:r>
              <a:rPr lang="en-US" sz="1400" dirty="0" err="1" smtClean="0"/>
              <a:t>Shaurimoyo</a:t>
            </a:r>
            <a:r>
              <a:rPr lang="en-US" sz="1400" dirty="0" smtClean="0"/>
              <a:t> villages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4864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C:\Users\izeledon\AppData\Local\Microsoft\Windows\Temporary Internet Files\Content.Outlook\N67X2962\Map2 (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581400"/>
            <a:ext cx="2286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34000" y="29718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semi-arid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438400" y="1143000"/>
            <a:ext cx="2590800" cy="838200"/>
          </a:xfrm>
        </p:spPr>
        <p:txBody>
          <a:bodyPr/>
          <a:lstStyle/>
          <a:p>
            <a:r>
              <a:rPr lang="en-GB" sz="2800" dirty="0" smtClean="0"/>
              <a:t>Malawi</a:t>
            </a:r>
            <a:endParaRPr lang="en-US" sz="2800" dirty="0"/>
          </a:p>
        </p:txBody>
      </p:sp>
      <p:pic>
        <p:nvPicPr>
          <p:cNvPr id="3" name="Picture 2" descr="D:\Users\ZGUO\AppData\Local\Microsoft\Windows\Temporary Internet Files\Content.Word\final classification aug272013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7883" t="16002" r="11295" b="15456"/>
          <a:stretch>
            <a:fillRect/>
          </a:stretch>
        </p:blipFill>
        <p:spPr bwMode="auto">
          <a:xfrm>
            <a:off x="228600" y="1752600"/>
            <a:ext cx="4553272" cy="48726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562600" y="50292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Dedza district: </a:t>
            </a:r>
            <a:r>
              <a:rPr lang="en-GB" sz="1200" dirty="0" err="1" smtClean="0"/>
              <a:t>Golomoti</a:t>
            </a:r>
            <a:r>
              <a:rPr lang="en-GB" sz="1200" dirty="0" smtClean="0"/>
              <a:t> EPA, </a:t>
            </a:r>
            <a:r>
              <a:rPr lang="en-GB" sz="1200" dirty="0" err="1" smtClean="0"/>
              <a:t>Golomoti</a:t>
            </a:r>
            <a:r>
              <a:rPr lang="en-GB" sz="1200" dirty="0" smtClean="0"/>
              <a:t> </a:t>
            </a:r>
            <a:r>
              <a:rPr lang="en-GB" sz="1200" dirty="0" err="1" smtClean="0"/>
              <a:t>Center</a:t>
            </a:r>
            <a:r>
              <a:rPr lang="en-GB" sz="1200" dirty="0" smtClean="0"/>
              <a:t> Section; </a:t>
            </a:r>
            <a:r>
              <a:rPr lang="en-GB" sz="1200" dirty="0" err="1" smtClean="0"/>
              <a:t>Linthipe</a:t>
            </a:r>
            <a:r>
              <a:rPr lang="en-GB" sz="1200" dirty="0" smtClean="0"/>
              <a:t> EPA, </a:t>
            </a:r>
            <a:r>
              <a:rPr lang="en-GB" sz="1200" dirty="0" err="1" smtClean="0"/>
              <a:t>Mposa</a:t>
            </a:r>
            <a:r>
              <a:rPr lang="en-GB" sz="1200" dirty="0" smtClean="0"/>
              <a:t> Section</a:t>
            </a:r>
          </a:p>
          <a:p>
            <a:r>
              <a:rPr lang="en-GB" sz="1200" dirty="0" smtClean="0"/>
              <a:t>Ntcheu district: </a:t>
            </a:r>
            <a:r>
              <a:rPr lang="en-GB" sz="1200" dirty="0" err="1" smtClean="0"/>
              <a:t>Kandeu</a:t>
            </a:r>
            <a:r>
              <a:rPr lang="en-GB" sz="1200" dirty="0" smtClean="0"/>
              <a:t> EPA, </a:t>
            </a:r>
            <a:r>
              <a:rPr lang="en-GB" sz="1200" dirty="0" err="1" smtClean="0"/>
              <a:t>Kampanje</a:t>
            </a:r>
            <a:r>
              <a:rPr lang="en-GB" sz="1200" dirty="0" smtClean="0"/>
              <a:t> Section; </a:t>
            </a:r>
            <a:r>
              <a:rPr lang="en-GB" sz="1200" dirty="0" err="1" smtClean="0"/>
              <a:t>Nsipe</a:t>
            </a:r>
            <a:r>
              <a:rPr lang="en-GB" sz="1200" dirty="0" smtClean="0"/>
              <a:t> EPA, </a:t>
            </a:r>
            <a:r>
              <a:rPr lang="en-GB" sz="1200" dirty="0" err="1" smtClean="0"/>
              <a:t>Mpamadzi</a:t>
            </a:r>
            <a:r>
              <a:rPr lang="en-GB" sz="1200" dirty="0" smtClean="0"/>
              <a:t> Section</a:t>
            </a:r>
            <a:endParaRPr lang="en-US" sz="1200" dirty="0"/>
          </a:p>
        </p:txBody>
      </p:sp>
      <p:pic>
        <p:nvPicPr>
          <p:cNvPr id="5" name="Picture 4" descr="C:\Users\izeledon\AppData\Local\Microsoft\Windows\Temporary Internet Files\Content.Outlook\N67X2962\Map3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19200"/>
            <a:ext cx="2819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3352800"/>
            <a:ext cx="2155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sub-humid/semi-arid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419600" y="838200"/>
            <a:ext cx="2209800" cy="457200"/>
          </a:xfrm>
        </p:spPr>
        <p:txBody>
          <a:bodyPr/>
          <a:lstStyle/>
          <a:p>
            <a:r>
              <a:rPr lang="en-GB" sz="2400" dirty="0" smtClean="0"/>
              <a:t>Zambia</a:t>
            </a:r>
            <a:endParaRPr lang="en-US" sz="2400" dirty="0"/>
          </a:p>
        </p:txBody>
      </p:sp>
      <p:pic>
        <p:nvPicPr>
          <p:cNvPr id="1026" name="Picture 2" descr="C:\Users\izeledon\AppData\Local\Microsoft\Windows\Temporary Internet Files\Content.Outlook\6YEZ2MGI\Zambia_ver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612944" cy="5791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38800" y="396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5029200"/>
            <a:ext cx="365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Chipata district: </a:t>
            </a:r>
            <a:r>
              <a:rPr lang="en-GB" sz="1400" dirty="0" err="1" smtClean="0"/>
              <a:t>Mthaya</a:t>
            </a:r>
            <a:r>
              <a:rPr lang="en-GB" sz="1400" dirty="0" smtClean="0"/>
              <a:t>, </a:t>
            </a:r>
            <a:r>
              <a:rPr lang="en-GB" sz="1400" dirty="0" err="1" smtClean="0"/>
              <a:t>Kapara</a:t>
            </a:r>
            <a:r>
              <a:rPr lang="en-GB" sz="1400" dirty="0" smtClean="0"/>
              <a:t>, </a:t>
            </a:r>
            <a:r>
              <a:rPr lang="en-GB" sz="1400" dirty="0" err="1" smtClean="0"/>
              <a:t>Chanje</a:t>
            </a:r>
            <a:r>
              <a:rPr lang="en-GB" sz="1400" dirty="0" smtClean="0"/>
              <a:t> camps, </a:t>
            </a:r>
            <a:r>
              <a:rPr lang="en-GB" sz="1400" dirty="0" err="1" smtClean="0"/>
              <a:t>Msekera</a:t>
            </a:r>
            <a:r>
              <a:rPr lang="en-GB" sz="1400" dirty="0" smtClean="0"/>
              <a:t> Research Station</a:t>
            </a:r>
          </a:p>
          <a:p>
            <a:r>
              <a:rPr lang="en-GB" sz="1400" dirty="0" err="1" smtClean="0"/>
              <a:t>Katete</a:t>
            </a:r>
            <a:r>
              <a:rPr lang="en-GB" sz="1400" dirty="0" smtClean="0"/>
              <a:t> district: </a:t>
            </a:r>
            <a:r>
              <a:rPr lang="en-GB" sz="1400" dirty="0" err="1" smtClean="0"/>
              <a:t>Kafumbwe</a:t>
            </a:r>
            <a:r>
              <a:rPr lang="en-GB" sz="1400" dirty="0" smtClean="0"/>
              <a:t>, Kampala camps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3200400"/>
            <a:ext cx="1191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8" name="Picture 7" descr="C:\Users\izeledon\Pictures\Photos Tanzania Malawi Zambia\DSC053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00200"/>
            <a:ext cx="37433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553200" y="30480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179388" y="1700213"/>
            <a:ext cx="8713787" cy="4897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indent="0">
              <a:buFont typeface="Wingdings" pitchFamily="2" charset="2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2291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68313" y="717550"/>
            <a:ext cx="5780087" cy="5508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3200" dirty="0" smtClean="0">
                <a:ea typeface="ＭＳ Ｐゴシック" pitchFamily="34" charset="-128"/>
              </a:rPr>
              <a:t>Who we are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447800"/>
          <a:ext cx="8532441" cy="5385867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44081"/>
                <a:gridCol w="2362200"/>
                <a:gridCol w="3526160"/>
              </a:tblGrid>
              <a:tr h="46296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Research Site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Research Team Leader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Partner Institutions</a:t>
                      </a:r>
                      <a:endParaRPr lang="en-US" sz="1800" dirty="0"/>
                    </a:p>
                  </a:txBody>
                  <a:tcPr/>
                </a:tc>
              </a:tr>
              <a:tr h="9086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Babati, Tanzania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IITA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CIAT, ILRI, CIMMYT, AVRDC, MAFSCO,</a:t>
                      </a:r>
                      <a:r>
                        <a:rPr lang="en-US" sz="1400" baseline="0" dirty="0" smtClean="0"/>
                        <a:t> SARI, NM-AIST, SUA, TFNC, ARI-</a:t>
                      </a:r>
                      <a:r>
                        <a:rPr lang="en-US" sz="1400" baseline="0" dirty="0" err="1" smtClean="0"/>
                        <a:t>Naliendele</a:t>
                      </a:r>
                      <a:r>
                        <a:rPr lang="en-US" sz="1400" baseline="0" dirty="0" smtClean="0"/>
                        <a:t>, ARI-</a:t>
                      </a:r>
                      <a:r>
                        <a:rPr lang="en-US" sz="1400" baseline="0" dirty="0" err="1" smtClean="0"/>
                        <a:t>Selian</a:t>
                      </a:r>
                      <a:r>
                        <a:rPr lang="en-US" sz="1400" baseline="0" dirty="0" smtClean="0"/>
                        <a:t>, ARI-</a:t>
                      </a:r>
                      <a:r>
                        <a:rPr lang="en-US" sz="1400" baseline="0" dirty="0" err="1" smtClean="0"/>
                        <a:t>Mbeya</a:t>
                      </a:r>
                      <a:r>
                        <a:rPr lang="en-US" sz="1400" baseline="0" dirty="0" smtClean="0"/>
                        <a:t>, TALIRI, DAICOs, Univ. Tufts, Univ. Tuskegee, BOKU-</a:t>
                      </a:r>
                      <a:r>
                        <a:rPr lang="en-US" sz="1400" baseline="0" dirty="0" err="1" smtClean="0"/>
                        <a:t>Tulln</a:t>
                      </a:r>
                      <a:endParaRPr lang="en-US" sz="1400" dirty="0"/>
                    </a:p>
                  </a:txBody>
                  <a:tcPr/>
                </a:tc>
              </a:tr>
              <a:tr h="9543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Kongwa</a:t>
                      </a:r>
                      <a:r>
                        <a:rPr lang="en-US" sz="1400" baseline="0" dirty="0" smtClean="0"/>
                        <a:t> and </a:t>
                      </a:r>
                      <a:r>
                        <a:rPr lang="en-US" sz="1400" dirty="0" smtClean="0"/>
                        <a:t>Kiteto, Tanzania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ICRISAT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CIMMYT, ICRAF, AVRDC, ARI-Hombolo, ARI-</a:t>
                      </a:r>
                      <a:r>
                        <a:rPr lang="en-US" sz="1400" dirty="0" err="1" smtClean="0"/>
                        <a:t>Selian</a:t>
                      </a:r>
                      <a:r>
                        <a:rPr lang="en-US" sz="1400" dirty="0" smtClean="0"/>
                        <a:t>, ARI-</a:t>
                      </a:r>
                      <a:r>
                        <a:rPr lang="en-US" sz="1400" dirty="0" err="1" smtClean="0"/>
                        <a:t>Naliendele</a:t>
                      </a:r>
                      <a:r>
                        <a:rPr lang="en-US" sz="1400" dirty="0" smtClean="0"/>
                        <a:t>, PRC, UDOM, SUA, DAICOs, NAFAKA, Tuboreshe Chakula, </a:t>
                      </a:r>
                      <a:r>
                        <a:rPr lang="en-US" sz="1400" baseline="0" dirty="0" smtClean="0"/>
                        <a:t>USAID Mission</a:t>
                      </a:r>
                      <a:endParaRPr lang="en-US" sz="1400" dirty="0"/>
                    </a:p>
                  </a:txBody>
                  <a:tcPr/>
                </a:tc>
              </a:tr>
              <a:tr h="7562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Dedza</a:t>
                      </a:r>
                      <a:r>
                        <a:rPr lang="en-US" sz="1400" baseline="0" dirty="0" smtClean="0"/>
                        <a:t> and Ntcheu, Malawi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Michigan State University (</a:t>
                      </a:r>
                      <a:r>
                        <a:rPr lang="en-US" sz="1400" kern="1200" dirty="0" smtClean="0"/>
                        <a:t>Department of Plant, Soil and Microbial Sciences)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CIAT, ICRAF,</a:t>
                      </a:r>
                      <a:r>
                        <a:rPr lang="en-US" sz="1400" baseline="0" dirty="0" smtClean="0"/>
                        <a:t> LUANAR, DAES, INVC, USAID Mission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3994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Chipata</a:t>
                      </a:r>
                      <a:r>
                        <a:rPr lang="en-US" sz="1400" baseline="0" dirty="0" smtClean="0"/>
                        <a:t> and </a:t>
                      </a:r>
                      <a:r>
                        <a:rPr lang="en-US" sz="1400" dirty="0" err="1" smtClean="0"/>
                        <a:t>Katete</a:t>
                      </a:r>
                      <a:r>
                        <a:rPr lang="en-US" sz="1400" dirty="0" smtClean="0"/>
                        <a:t>, Zambia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CIMMYT/IITA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TLC, GART,</a:t>
                      </a:r>
                      <a:r>
                        <a:rPr lang="en-US" sz="1400" baseline="0" dirty="0" smtClean="0"/>
                        <a:t> ZARI, </a:t>
                      </a:r>
                      <a:r>
                        <a:rPr lang="en-US" sz="1400" baseline="0" dirty="0" err="1" smtClean="0"/>
                        <a:t>MoAL</a:t>
                      </a:r>
                      <a:r>
                        <a:rPr lang="en-US" sz="1400" baseline="0" dirty="0" smtClean="0"/>
                        <a:t>, UNZA, USAID Mission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74300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Eastern and Lusaka Provinces, Zambia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Michigan State University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/>
                        <a:t>(Department of Community Sustainability)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CIFOR, ICRAF, ZARI, WWF, COMACO, </a:t>
                      </a:r>
                      <a:r>
                        <a:rPr lang="en-GB" sz="1400" dirty="0" err="1" smtClean="0"/>
                        <a:t>BioCarbon</a:t>
                      </a:r>
                      <a:r>
                        <a:rPr lang="en-GB" sz="1400" baseline="0" dirty="0" smtClean="0"/>
                        <a:t> partners, TLC, IAPRI, </a:t>
                      </a:r>
                      <a:r>
                        <a:rPr lang="en-US" sz="1400" baseline="0" dirty="0" smtClean="0"/>
                        <a:t>USAID Mission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80439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Cross-cutting:</a:t>
                      </a:r>
                    </a:p>
                    <a:p>
                      <a:r>
                        <a:rPr lang="en-US" sz="1400" dirty="0" smtClean="0"/>
                        <a:t>M&amp;E</a:t>
                      </a:r>
                    </a:p>
                    <a:p>
                      <a:r>
                        <a:rPr lang="en-US" sz="1400" dirty="0" smtClean="0"/>
                        <a:t>Farming Systems Analysis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IFPRI</a:t>
                      </a:r>
                    </a:p>
                    <a:p>
                      <a:r>
                        <a:rPr lang="en-US" sz="1400" dirty="0" err="1" smtClean="0"/>
                        <a:t>Wageningen</a:t>
                      </a:r>
                      <a:r>
                        <a:rPr lang="en-US" sz="1400" dirty="0" smtClean="0"/>
                        <a:t> University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IITA, MSU, CIMMYT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2"/>
          <p:cNvSpPr>
            <a:spLocks noChangeArrowheads="1"/>
          </p:cNvSpPr>
          <p:nvPr/>
        </p:nvSpPr>
        <p:spPr bwMode="auto">
          <a:xfrm>
            <a:off x="1258888" y="1844675"/>
            <a:ext cx="3600450" cy="2808288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179388" y="3357563"/>
            <a:ext cx="3600450" cy="2808287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2339975" y="3357563"/>
            <a:ext cx="3600450" cy="2808287"/>
          </a:xfrm>
          <a:prstGeom prst="ellipse">
            <a:avLst/>
          </a:prstGeom>
          <a:noFill/>
          <a:ln w="76200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676400" y="2362200"/>
            <a:ext cx="2884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latin typeface="Comic Sans MS" pitchFamily="66" charset="0"/>
              </a:rPr>
              <a:t>1.</a:t>
            </a:r>
            <a:r>
              <a:rPr lang="en-GB" b="1" dirty="0">
                <a:latin typeface="Comic Sans MS" pitchFamily="66" charset="0"/>
              </a:rPr>
              <a:t> </a:t>
            </a:r>
            <a:r>
              <a:rPr lang="en-GB" sz="1800" b="1" dirty="0">
                <a:latin typeface="Comic Sans MS" pitchFamily="66" charset="0"/>
              </a:rPr>
              <a:t>Crops/Shrubs/Trees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 rot="20395645">
            <a:off x="3922713" y="4933950"/>
            <a:ext cx="1728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</a:rPr>
              <a:t>3. Livestock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 rot="1514011">
            <a:off x="250825" y="5013325"/>
            <a:ext cx="2449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</a:rPr>
              <a:t>2. Soil/Water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410200" y="1066800"/>
            <a:ext cx="37338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 smtClean="0">
                <a:latin typeface="Comic Sans MS" pitchFamily="66" charset="0"/>
              </a:rPr>
              <a:t>Crops</a:t>
            </a:r>
            <a:endParaRPr lang="en-GB" sz="1800" b="1" dirty="0"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 smtClean="0">
                <a:solidFill>
                  <a:srgbClr val="0000FF"/>
                </a:solidFill>
                <a:latin typeface="Comic Sans MS" pitchFamily="66" charset="0"/>
              </a:rPr>
              <a:t>Soil/Water</a:t>
            </a:r>
            <a:endParaRPr lang="en-GB" sz="18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</a:rPr>
              <a:t>Livestock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</a:rPr>
              <a:t>Crop</a:t>
            </a:r>
            <a:r>
              <a:rPr lang="en-GB" sz="1800" dirty="0">
                <a:latin typeface="Comic Sans MS" pitchFamily="66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</a:rPr>
              <a:t>Soil</a:t>
            </a: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Comic Sans MS" pitchFamily="66" charset="0"/>
              </a:rPr>
              <a:t>√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</a:rPr>
              <a:t>Crop</a:t>
            </a:r>
            <a:r>
              <a:rPr lang="en-GB" sz="1800" dirty="0">
                <a:latin typeface="Comic Sans MS" pitchFamily="66" charset="0"/>
              </a:rPr>
              <a:t>   </a:t>
            </a:r>
            <a:r>
              <a:rPr lang="en-GB" sz="1800" dirty="0">
                <a:solidFill>
                  <a:srgbClr val="FF3300"/>
                </a:solidFill>
                <a:latin typeface="Comic Sans MS" pitchFamily="66" charset="0"/>
              </a:rPr>
              <a:t>      </a:t>
            </a: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</a:rPr>
              <a:t>Livestock </a:t>
            </a:r>
            <a:r>
              <a:rPr lang="en-GB" sz="1800" b="1" dirty="0">
                <a:solidFill>
                  <a:srgbClr val="FF0000"/>
                </a:solidFill>
                <a:latin typeface="Comic Sans MS" pitchFamily="66" charset="0"/>
              </a:rPr>
              <a:t>√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</a:rPr>
              <a:t>Soil</a:t>
            </a:r>
            <a:r>
              <a:rPr lang="en-GB" sz="1800" dirty="0">
                <a:solidFill>
                  <a:srgbClr val="669900"/>
                </a:solidFill>
                <a:latin typeface="Comic Sans MS" pitchFamily="66" charset="0"/>
              </a:rPr>
              <a:t>         </a:t>
            </a: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</a:rPr>
              <a:t>Livestock </a:t>
            </a:r>
            <a:r>
              <a:rPr lang="en-GB" sz="1800" b="1" dirty="0">
                <a:solidFill>
                  <a:srgbClr val="FF0000"/>
                </a:solidFill>
                <a:latin typeface="Comic Sans MS" pitchFamily="66" charset="0"/>
              </a:rPr>
              <a:t>√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</a:rPr>
              <a:t>Crop</a:t>
            </a:r>
            <a:r>
              <a:rPr lang="en-GB" sz="1800" dirty="0">
                <a:latin typeface="Comic Sans MS" pitchFamily="66" charset="0"/>
              </a:rPr>
              <a:t>       </a:t>
            </a: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</a:rPr>
              <a:t>Soil</a:t>
            </a:r>
            <a:r>
              <a:rPr lang="en-GB" sz="1800" dirty="0">
                <a:solidFill>
                  <a:srgbClr val="669900"/>
                </a:solidFill>
                <a:latin typeface="Comic Sans MS" pitchFamily="66" charset="0"/>
              </a:rPr>
              <a:t>      </a:t>
            </a: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</a:rPr>
              <a:t>Livestock </a:t>
            </a:r>
            <a:r>
              <a:rPr lang="en-GB" sz="1800" b="1" dirty="0">
                <a:solidFill>
                  <a:srgbClr val="FF0000"/>
                </a:solidFill>
                <a:latin typeface="Comic Sans MS" pitchFamily="66" charset="0"/>
              </a:rPr>
              <a:t>√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GB" sz="1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906588" y="37163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4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851275" y="370998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5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916238" y="493395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6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987675" y="400526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7</a:t>
            </a: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3059113" y="3716338"/>
            <a:ext cx="0" cy="936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843213" y="38608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3276600" y="3789363"/>
            <a:ext cx="0" cy="863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627313" y="4076700"/>
            <a:ext cx="0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3492500" y="4005263"/>
            <a:ext cx="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8" name="Line 22"/>
          <p:cNvSpPr>
            <a:spLocks noChangeShapeType="1"/>
          </p:cNvSpPr>
          <p:nvPr/>
        </p:nvSpPr>
        <p:spPr bwMode="auto">
          <a:xfrm flipV="1">
            <a:off x="6324600" y="25146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sz="1400" dirty="0"/>
          </a:p>
        </p:txBody>
      </p:sp>
      <p:sp>
        <p:nvSpPr>
          <p:cNvPr id="2069" name="Line 23"/>
          <p:cNvSpPr>
            <a:spLocks noChangeShapeType="1"/>
          </p:cNvSpPr>
          <p:nvPr/>
        </p:nvSpPr>
        <p:spPr bwMode="auto">
          <a:xfrm flipV="1">
            <a:off x="6324600" y="3733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70" name="Line 24"/>
          <p:cNvSpPr>
            <a:spLocks noChangeShapeType="1"/>
          </p:cNvSpPr>
          <p:nvPr/>
        </p:nvSpPr>
        <p:spPr bwMode="auto">
          <a:xfrm flipV="1">
            <a:off x="6324600" y="28956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71" name="Line 25"/>
          <p:cNvSpPr>
            <a:spLocks noChangeShapeType="1"/>
          </p:cNvSpPr>
          <p:nvPr/>
        </p:nvSpPr>
        <p:spPr bwMode="auto">
          <a:xfrm flipV="1">
            <a:off x="6248400" y="3352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72" name="Line 25"/>
          <p:cNvSpPr>
            <a:spLocks noChangeShapeType="1"/>
          </p:cNvSpPr>
          <p:nvPr/>
        </p:nvSpPr>
        <p:spPr bwMode="auto">
          <a:xfrm flipV="1">
            <a:off x="7162800" y="3733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Right Brace 27"/>
          <p:cNvSpPr/>
          <p:nvPr/>
        </p:nvSpPr>
        <p:spPr>
          <a:xfrm>
            <a:off x="8686800" y="2286000"/>
            <a:ext cx="381000" cy="1524000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b="1" dirty="0"/>
          </a:p>
        </p:txBody>
      </p:sp>
      <p:sp>
        <p:nvSpPr>
          <p:cNvPr id="30" name="Oval 29"/>
          <p:cNvSpPr/>
          <p:nvPr/>
        </p:nvSpPr>
        <p:spPr>
          <a:xfrm>
            <a:off x="685800" y="2743200"/>
            <a:ext cx="4876800" cy="2286000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76" name="Text Box 6"/>
          <p:cNvSpPr txBox="1">
            <a:spLocks noChangeArrowheads="1"/>
          </p:cNvSpPr>
          <p:nvPr/>
        </p:nvSpPr>
        <p:spPr bwMode="auto">
          <a:xfrm>
            <a:off x="6400800" y="4876800"/>
            <a:ext cx="25636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 smtClean="0">
                <a:solidFill>
                  <a:srgbClr val="00B050"/>
                </a:solidFill>
                <a:latin typeface="Comic Sans MS" pitchFamily="66" charset="0"/>
              </a:rPr>
              <a:t>markets/institutions, gender, policies</a:t>
            </a:r>
            <a:r>
              <a:rPr lang="en-GB" sz="1800" b="1" dirty="0">
                <a:solidFill>
                  <a:srgbClr val="00B050"/>
                </a:solidFill>
                <a:latin typeface="Comic Sans MS" pitchFamily="66" charset="0"/>
              </a:rPr>
              <a:t>,…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5486400" y="4191000"/>
            <a:ext cx="1447800" cy="7620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9552" y="1340768"/>
            <a:ext cx="3838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EC821C"/>
                </a:solidFill>
              </a:rPr>
              <a:t>Integrated Systems Research</a:t>
            </a:r>
            <a:endParaRPr lang="en-US" sz="2400" b="1" dirty="0">
              <a:solidFill>
                <a:srgbClr val="EC821C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07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7620000" cy="685800"/>
          </a:xfrm>
        </p:spPr>
        <p:txBody>
          <a:bodyPr/>
          <a:lstStyle/>
          <a:p>
            <a:r>
              <a:rPr lang="en-GB" sz="2800" dirty="0" smtClean="0"/>
              <a:t>What we do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57200"/>
          <a:ext cx="76962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4683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Kongwa/Kiteto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Babati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Malawi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Zambia</a:t>
                      </a:r>
                      <a:endParaRPr lang="en-US" sz="1400" dirty="0"/>
                    </a:p>
                  </a:txBody>
                  <a:tcPr/>
                </a:tc>
              </a:tr>
              <a:tr h="843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On-farm</a:t>
                      </a:r>
                      <a:r>
                        <a:rPr lang="en-GB" sz="1200" baseline="0" dirty="0" smtClean="0"/>
                        <a:t> evaluation of improved legumes and cereals, vegetables;  MLND disease management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Adaptation of crop management technologies to land and production environments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On-farm agronomic experimentation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Enhancing targeting and delivery of technologies</a:t>
                      </a:r>
                      <a:endParaRPr lang="en-US" sz="1200" dirty="0"/>
                    </a:p>
                  </a:txBody>
                  <a:tcPr/>
                </a:tc>
              </a:tr>
              <a:tr h="65569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Evaluation</a:t>
                      </a:r>
                      <a:r>
                        <a:rPr lang="en-GB" sz="1200" baseline="0" dirty="0" smtClean="0"/>
                        <a:t> of soil fertility and water management options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Management of MLND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Integration of climbing beans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Enhancing adoption and adaptation of improved agronomic practices</a:t>
                      </a:r>
                      <a:endParaRPr lang="en-US" sz="1200" dirty="0"/>
                    </a:p>
                  </a:txBody>
                  <a:tcPr/>
                </a:tc>
              </a:tr>
              <a:tr h="65569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Livestock and poultry management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Fodder and Feed for intensification of crop-</a:t>
                      </a:r>
                      <a:r>
                        <a:rPr lang="en-US" sz="1200" dirty="0" err="1" smtClean="0"/>
                        <a:t>lIvestock</a:t>
                      </a:r>
                      <a:r>
                        <a:rPr lang="en-US" sz="1200" dirty="0" smtClean="0"/>
                        <a:t> systems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Livestock intensification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Soybean use and </a:t>
                      </a:r>
                      <a:r>
                        <a:rPr lang="en-GB" sz="1200" smtClean="0"/>
                        <a:t>product development</a:t>
                      </a:r>
                      <a:endParaRPr lang="en-US" sz="1200" dirty="0"/>
                    </a:p>
                  </a:txBody>
                  <a:tcPr/>
                </a:tc>
              </a:tr>
              <a:tr h="49957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Approaches</a:t>
                      </a:r>
                      <a:r>
                        <a:rPr lang="en-GB" sz="1200" baseline="0" dirty="0" smtClean="0"/>
                        <a:t> to food and nutrition security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Strategies for prevention of  </a:t>
                      </a:r>
                      <a:r>
                        <a:rPr lang="en-GB" sz="1200" dirty="0" err="1" smtClean="0"/>
                        <a:t>mycotoxin</a:t>
                      </a:r>
                      <a:r>
                        <a:rPr lang="en-GB" sz="1200" dirty="0" smtClean="0"/>
                        <a:t> contamination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Nutrition improvement and diversification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Increasing range of maize and legume</a:t>
                      </a:r>
                      <a:r>
                        <a:rPr lang="en-GB" sz="1200" baseline="0" dirty="0" smtClean="0"/>
                        <a:t> varieties</a:t>
                      </a:r>
                      <a:endParaRPr lang="en-US" sz="1200" dirty="0"/>
                    </a:p>
                  </a:txBody>
                  <a:tcPr/>
                </a:tc>
              </a:tr>
              <a:tr h="65569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Innovation platforms to inform R4D targets and processes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Post-harvest technologies for improved nutrition and income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Dissemination,</a:t>
                      </a:r>
                      <a:r>
                        <a:rPr lang="en-GB" sz="1200" baseline="0" dirty="0" smtClean="0"/>
                        <a:t> impact and networking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Capacity enhancement of national partners</a:t>
                      </a:r>
                      <a:endParaRPr lang="en-US" sz="1200" dirty="0"/>
                    </a:p>
                  </a:txBody>
                  <a:tcPr/>
                </a:tc>
              </a:tr>
              <a:tr h="843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Lessons learning, networking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Integration of vegetables for dietary diversification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Impact of farm-level  SI interventions on landscape (biodiversity,</a:t>
                      </a:r>
                      <a:r>
                        <a:rPr lang="en-GB" sz="1200" baseline="0" dirty="0" smtClean="0"/>
                        <a:t> climate change mitigation)</a:t>
                      </a:r>
                      <a:endParaRPr lang="en-US" sz="1200" dirty="0"/>
                    </a:p>
                  </a:txBody>
                  <a:tcPr/>
                </a:tc>
              </a:tr>
              <a:tr h="84303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Assessment</a:t>
                      </a:r>
                      <a:r>
                        <a:rPr lang="en-GB" sz="1200" baseline="0" dirty="0" smtClean="0"/>
                        <a:t> of water and nutrient flows, degradation and restoration options at farm and landscape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46835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Improved  indigenous chicken  productivity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46835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Socio-economic research and R4D platforms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609600"/>
          </a:xfrm>
        </p:spPr>
        <p:txBody>
          <a:bodyPr/>
          <a:lstStyle/>
          <a:p>
            <a:r>
              <a:rPr lang="en-GB" sz="3200" dirty="0" smtClean="0"/>
              <a:t>Capacity building</a:t>
            </a:r>
          </a:p>
          <a:p>
            <a:endParaRPr lang="en-GB" sz="3200" dirty="0" smtClean="0"/>
          </a:p>
          <a:p>
            <a:r>
              <a:rPr lang="en-GB" sz="3200" dirty="0" smtClean="0"/>
              <a:t>13 MSc, 6PhD and 2 BSc attached to the project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396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>
            <a:off x="1600200" y="2111578"/>
            <a:ext cx="5401786" cy="4167094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arallelogram 4"/>
          <p:cNvSpPr/>
          <p:nvPr/>
        </p:nvSpPr>
        <p:spPr>
          <a:xfrm>
            <a:off x="1671172" y="2142124"/>
            <a:ext cx="5330814" cy="3879904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arallelogram 5"/>
          <p:cNvSpPr/>
          <p:nvPr/>
        </p:nvSpPr>
        <p:spPr>
          <a:xfrm>
            <a:off x="1769962" y="2213978"/>
            <a:ext cx="5232024" cy="3434394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arallelogram 6"/>
          <p:cNvSpPr/>
          <p:nvPr/>
        </p:nvSpPr>
        <p:spPr>
          <a:xfrm>
            <a:off x="1850052" y="2312486"/>
            <a:ext cx="5151933" cy="2938662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arallelogram 7"/>
          <p:cNvSpPr/>
          <p:nvPr/>
        </p:nvSpPr>
        <p:spPr>
          <a:xfrm>
            <a:off x="1871642" y="2224416"/>
            <a:ext cx="5150718" cy="2776082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/>
        </p:nvSpPr>
        <p:spPr>
          <a:xfrm>
            <a:off x="1981200" y="2224416"/>
            <a:ext cx="5069637" cy="2450142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arallelogram 9"/>
          <p:cNvSpPr/>
          <p:nvPr/>
        </p:nvSpPr>
        <p:spPr>
          <a:xfrm>
            <a:off x="2057399" y="2206278"/>
            <a:ext cx="4993437" cy="2203015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/>
        </p:nvSpPr>
        <p:spPr>
          <a:xfrm>
            <a:off x="2209801" y="2188092"/>
            <a:ext cx="4841036" cy="1706263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>
              <a:solidFill>
                <a:schemeClr val="tx1"/>
              </a:solidFill>
            </a:endParaRPr>
          </a:p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endParaRPr lang="en-GB" sz="1400" dirty="0" smtClean="0">
              <a:solidFill>
                <a:schemeClr val="tx1"/>
              </a:solidFill>
            </a:endParaRPr>
          </a:p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endParaRPr lang="en-GB" sz="1400" dirty="0" smtClean="0">
              <a:solidFill>
                <a:schemeClr val="tx1"/>
              </a:solidFill>
            </a:endParaRPr>
          </a:p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endParaRPr lang="en-GB" sz="1400" dirty="0" smtClean="0">
              <a:solidFill>
                <a:schemeClr val="tx1"/>
              </a:solidFill>
            </a:endParaRP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WP Linking farmers to markets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Parallelogram 11"/>
          <p:cNvSpPr/>
          <p:nvPr/>
        </p:nvSpPr>
        <p:spPr>
          <a:xfrm>
            <a:off x="2285999" y="2111578"/>
            <a:ext cx="4764837" cy="1393622"/>
          </a:xfrm>
          <a:prstGeom prst="parallelogram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699792" y="5805264"/>
            <a:ext cx="2971800" cy="318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RO1  Characterization and synthesis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32760" y="5477530"/>
            <a:ext cx="1943096" cy="394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WP Crop management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19400" y="5039118"/>
            <a:ext cx="2921690" cy="4008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              </a:t>
            </a: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WP Livestock and land management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59832" y="4869160"/>
            <a:ext cx="2317314" cy="318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WP  </a:t>
            </a:r>
            <a:r>
              <a:rPr lang="en-US" sz="1400" dirty="0" err="1" smtClean="0">
                <a:solidFill>
                  <a:schemeClr val="tx1"/>
                </a:solidFill>
              </a:rPr>
              <a:t>Mycotoxin</a:t>
            </a:r>
            <a:r>
              <a:rPr lang="en-US" sz="1400" dirty="0" smtClean="0">
                <a:solidFill>
                  <a:schemeClr val="tx1"/>
                </a:solidFill>
              </a:rPr>
              <a:t> management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76600" y="3505200"/>
            <a:ext cx="2393514" cy="318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WP Post-harvest handling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36101" y="4014625"/>
            <a:ext cx="2053221" cy="318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WP Vegetable integration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76600" y="3733800"/>
            <a:ext cx="2374202" cy="321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WP Poultry husbandry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62763" y="1981200"/>
            <a:ext cx="1757861" cy="396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           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   </a:t>
            </a: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RO3  Scaling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6300590" y="5725614"/>
            <a:ext cx="2231849" cy="859771"/>
          </a:xfrm>
          <a:prstGeom prst="ellipse">
            <a:avLst/>
          </a:prstGeom>
          <a:solidFill>
            <a:srgbClr val="FFC000">
              <a:alpha val="80000"/>
            </a:srgbClr>
          </a:solidFill>
          <a:ln>
            <a:solidFill>
              <a:schemeClr val="accent4">
                <a:lumMod val="75000"/>
                <a:alpha val="9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Development partners, R4D platforms, farmer groups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95263" y="3717032"/>
            <a:ext cx="2148737" cy="629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Landscape</a:t>
            </a:r>
            <a:r>
              <a:rPr lang="en-US" sz="1400" dirty="0" smtClean="0">
                <a:solidFill>
                  <a:schemeClr val="tx1"/>
                </a:solidFill>
              </a:rPr>
              <a:t> (erosion, watershed, grazing land, forests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11560" y="3501008"/>
            <a:ext cx="304800" cy="2376264"/>
          </a:xfrm>
          <a:prstGeom prst="upArrow">
            <a:avLst/>
          </a:prstGeom>
          <a:solidFill>
            <a:srgbClr val="92D050">
              <a:alpha val="80000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>
            <a:off x="1081938" y="3501009"/>
            <a:ext cx="365862" cy="2376264"/>
          </a:xfrm>
          <a:prstGeom prst="downArrow">
            <a:avLst/>
          </a:prstGeom>
          <a:solidFill>
            <a:srgbClr val="92D050">
              <a:alpha val="80000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589754" y="2438400"/>
            <a:ext cx="954046" cy="2872378"/>
          </a:xfrm>
          <a:prstGeom prst="straightConnector1">
            <a:avLst/>
          </a:prstGeom>
          <a:ln w="139700" cap="flat" cmpd="sng">
            <a:solidFill>
              <a:srgbClr val="92D050">
                <a:alpha val="78000"/>
              </a:srgbClr>
            </a:solidFill>
            <a:bevel/>
            <a:headEnd type="none" w="med" len="med"/>
            <a:tailEnd type="triangle" w="med" len="med"/>
          </a:ln>
          <a:effectLst>
            <a:glow rad="12700">
              <a:srgbClr val="156734">
                <a:alpha val="99000"/>
              </a:srgbClr>
            </a:glow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rved Left Arrow 35"/>
          <p:cNvSpPr/>
          <p:nvPr/>
        </p:nvSpPr>
        <p:spPr>
          <a:xfrm rot="20267943">
            <a:off x="6452790" y="1832400"/>
            <a:ext cx="1264527" cy="3982339"/>
          </a:xfrm>
          <a:prstGeom prst="curvedLeftArrow">
            <a:avLst>
              <a:gd name="adj1" fmla="val 12603"/>
              <a:gd name="adj2" fmla="val 47832"/>
              <a:gd name="adj3" fmla="val 26095"/>
            </a:avLst>
          </a:prstGeom>
          <a:solidFill>
            <a:srgbClr val="00B0F0">
              <a:alpha val="75000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43800" y="1981200"/>
            <a:ext cx="870038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Markets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403648" y="1124744"/>
            <a:ext cx="7632848" cy="5947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    </a:t>
            </a:r>
            <a:r>
              <a:rPr lang="en-US" sz="3200" dirty="0" smtClean="0">
                <a:solidFill>
                  <a:schemeClr val="tx1"/>
                </a:solidFill>
              </a:rPr>
              <a:t>Implementation strategy: Babati example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085422" y="5270327"/>
            <a:ext cx="870038" cy="5896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Farm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Arc 1"/>
          <p:cNvSpPr/>
          <p:nvPr/>
        </p:nvSpPr>
        <p:spPr>
          <a:xfrm flipV="1">
            <a:off x="5670114" y="6036344"/>
            <a:ext cx="730685" cy="550101"/>
          </a:xfrm>
          <a:prstGeom prst="arc">
            <a:avLst>
              <a:gd name="adj1" fmla="val 8835514"/>
              <a:gd name="adj2" fmla="val 21115048"/>
            </a:avLst>
          </a:prstGeom>
          <a:ln w="76200">
            <a:gradFill>
              <a:gsLst>
                <a:gs pos="0">
                  <a:srgbClr val="00B0F0"/>
                </a:gs>
                <a:gs pos="100000">
                  <a:srgbClr val="00B0F0">
                    <a:lumMod val="89000"/>
                  </a:srgbClr>
                </a:gs>
              </a:gsLst>
              <a:lin ang="5400000" scaled="0"/>
            </a:gradFill>
            <a:headEnd type="triangle" w="med" len="med"/>
            <a:tailEnd type="none" w="med" len="med"/>
          </a:ln>
          <a:effectLst>
            <a:glow rad="38100">
              <a:schemeClr val="accent4">
                <a:lumMod val="75000"/>
              </a:schemeClr>
            </a:glow>
            <a:outerShdw dist="508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4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95536" y="42210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Integration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012160" y="23488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RCTs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-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AfricaRISING_presentation_template_Global-1</Template>
  <TotalTime>403</TotalTime>
  <Words>936</Words>
  <Application>Microsoft Office PowerPoint</Application>
  <PresentationFormat>On-screen Show (4:3)</PresentationFormat>
  <Paragraphs>207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AfricaRISING_presentation_template_Global-1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What we do</vt:lpstr>
      <vt:lpstr>Slide 8</vt:lpstr>
      <vt:lpstr>Slide 9</vt:lpstr>
      <vt:lpstr>Slide 10</vt:lpstr>
      <vt:lpstr>Slide 11</vt:lpstr>
      <vt:lpstr>Slide 12</vt:lpstr>
      <vt:lpstr>Acknowledge ESA key partners</vt:lpstr>
      <vt:lpstr>Slide 14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IZeledon</cp:lastModifiedBy>
  <cp:revision>51</cp:revision>
  <cp:lastPrinted>2011-10-06T11:45:23Z</cp:lastPrinted>
  <dcterms:created xsi:type="dcterms:W3CDTF">2014-07-11T10:35:39Z</dcterms:created>
  <dcterms:modified xsi:type="dcterms:W3CDTF">2014-07-16T15:33:18Z</dcterms:modified>
</cp:coreProperties>
</file>